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32"/>
  </p:notesMasterIdLst>
  <p:sldIdLst>
    <p:sldId id="256" r:id="rId8"/>
    <p:sldId id="271" r:id="rId9"/>
    <p:sldId id="319" r:id="rId10"/>
    <p:sldId id="320" r:id="rId11"/>
    <p:sldId id="321" r:id="rId12"/>
    <p:sldId id="322" r:id="rId13"/>
    <p:sldId id="323" r:id="rId14"/>
    <p:sldId id="327" r:id="rId15"/>
    <p:sldId id="329" r:id="rId16"/>
    <p:sldId id="330" r:id="rId17"/>
    <p:sldId id="326" r:id="rId18"/>
    <p:sldId id="324" r:id="rId19"/>
    <p:sldId id="333" r:id="rId20"/>
    <p:sldId id="334" r:id="rId21"/>
    <p:sldId id="335" r:id="rId22"/>
    <p:sldId id="331" r:id="rId23"/>
    <p:sldId id="336" r:id="rId24"/>
    <p:sldId id="337" r:id="rId25"/>
    <p:sldId id="325" r:id="rId26"/>
    <p:sldId id="339" r:id="rId27"/>
    <p:sldId id="340" r:id="rId28"/>
    <p:sldId id="338" r:id="rId29"/>
    <p:sldId id="332" r:id="rId30"/>
    <p:sldId id="305" r:id="rId31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256"/>
            <p14:sldId id="271"/>
            <p14:sldId id="319"/>
            <p14:sldId id="320"/>
            <p14:sldId id="321"/>
            <p14:sldId id="322"/>
            <p14:sldId id="323"/>
            <p14:sldId id="327"/>
            <p14:sldId id="329"/>
            <p14:sldId id="330"/>
            <p14:sldId id="326"/>
            <p14:sldId id="324"/>
            <p14:sldId id="333"/>
            <p14:sldId id="334"/>
            <p14:sldId id="335"/>
            <p14:sldId id="331"/>
            <p14:sldId id="336"/>
            <p14:sldId id="337"/>
            <p14:sldId id="325"/>
            <p14:sldId id="339"/>
            <p14:sldId id="340"/>
            <p14:sldId id="338"/>
            <p14:sldId id="332"/>
            <p14:sldId id="305"/>
          </p14:sldIdLst>
        </p14:section>
        <p14:section name="Your Turn" id="{C5A8A8A5-4C27-48C9-97A4-31B17122EAF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B91121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68" autoAdjust="0"/>
    <p:restoredTop sz="85623" autoAdjust="0"/>
  </p:normalViewPr>
  <p:slideViewPr>
    <p:cSldViewPr>
      <p:cViewPr varScale="1">
        <p:scale>
          <a:sx n="111" d="100"/>
          <a:sy n="111" d="100"/>
        </p:scale>
        <p:origin x="1194" y="-127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7/3/2016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233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7746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28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17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927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527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712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8854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324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172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additional</a:t>
            </a:r>
            <a:r>
              <a:rPr lang="en-US" baseline="0" dirty="0"/>
              <a:t> information on concurrency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2295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901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2565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6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95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81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20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752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283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73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0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Advanced</a:t>
            </a:r>
            <a:r>
              <a:rPr lang="en-US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Java Features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_LPdttKXPc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hyperlink" Target="http://www.w3schools.com/js/" TargetMode="External"/><Relationship Id="rId4" Type="http://schemas.openxmlformats.org/officeDocument/2006/relationships/hyperlink" Target="https://en.wikipedia.org/wiki/Hypertext_Transfer_Protoco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Web 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950" y="1219200"/>
            <a:ext cx="4724400" cy="2362199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sz="2800" dirty="0"/>
              <a:t>HTTP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HTML, CSS, JS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Forms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AJAX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Where does Java fit?</a:t>
            </a:r>
          </a:p>
          <a:p>
            <a:pPr>
              <a:buFont typeface="Arial" charset="0"/>
              <a:buChar char="•"/>
            </a:pPr>
            <a:endParaRPr lang="en-US" sz="2800" dirty="0"/>
          </a:p>
          <a:p>
            <a:pPr>
              <a:buFont typeface="Arial" charset="0"/>
              <a:buChar char="•"/>
            </a:pP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416" y="905465"/>
            <a:ext cx="368876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IDs and Classes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2400" y="717889"/>
            <a:ext cx="5257800" cy="380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&lt;!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DOCTYPE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Fun!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link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"stylesheet"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href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"tinker.css"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   </a:t>
            </a: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Hello World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We Love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i="1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TheWord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Java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Age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"even"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Chris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48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Alice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"even"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Bob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100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15000"/>
              </a:lnSpc>
            </a:pP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19825" y="826302"/>
            <a:ext cx="2743200" cy="380873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i="1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</a:t>
            </a:r>
            <a:r>
              <a:rPr lang="en-US" sz="1000" i="1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TheWord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color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font-weight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bold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i="1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.even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background-color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#C0FFC0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sz="1000" b="1" dirty="0">
              <a:solidFill>
                <a:srgbClr val="3F7F7F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color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blue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background-color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lightgray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border-collapse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collapse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table,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b="1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border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1px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solid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black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050" y="816777"/>
            <a:ext cx="1390524" cy="167912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67542" y="2483427"/>
            <a:ext cx="1165267" cy="2389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688770" y="3009900"/>
            <a:ext cx="1165267" cy="2389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78378" y="3373581"/>
            <a:ext cx="1165267" cy="2389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7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HTML Abilities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11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47650" y="895350"/>
            <a:ext cx="43243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Images and links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Lists (nested)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SVG – Scalable Vector Graphics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Canvas – Pixel drawings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Forms and input elements</a:t>
            </a:r>
          </a:p>
          <a:p>
            <a:pPr marL="742950" lvl="1" indent="-285750">
              <a:buFontTx/>
              <a:buChar char="-"/>
            </a:pPr>
            <a:r>
              <a:rPr lang="en-US" sz="2400" dirty="0"/>
              <a:t>Buttons</a:t>
            </a:r>
          </a:p>
          <a:p>
            <a:pPr marL="742950" lvl="1" indent="-285750">
              <a:buFontTx/>
              <a:buChar char="-"/>
            </a:pPr>
            <a:r>
              <a:rPr lang="en-US" sz="2400" dirty="0"/>
              <a:t>Text fields</a:t>
            </a:r>
          </a:p>
          <a:p>
            <a:pPr marL="742950" lvl="1" indent="-285750">
              <a:buFontTx/>
              <a:buChar char="-"/>
            </a:pPr>
            <a:r>
              <a:rPr lang="en-US" sz="2400" dirty="0"/>
              <a:t>Combo boxes</a:t>
            </a:r>
          </a:p>
          <a:p>
            <a:pPr marL="742950" lvl="1" indent="-285750">
              <a:buFontTx/>
              <a:buChar char="-"/>
            </a:pPr>
            <a:r>
              <a:rPr lang="en-US" sz="2400" dirty="0"/>
              <a:t>Check boxes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425" y="1180379"/>
            <a:ext cx="4434677" cy="378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1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810" y="2966478"/>
            <a:ext cx="4276190" cy="187619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HTML Forms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4800" y="759503"/>
            <a:ext cx="4648200" cy="3461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&lt;!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DOCTYPE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Fun!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form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"nextPage.html"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method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"get"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Order: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input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"dinner"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"Pizza"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input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"checkbox"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i="1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withDrink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checked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With a drink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input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"submit"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"Place Order"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form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98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HTML Forms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9600" y="1043458"/>
            <a:ext cx="6781800" cy="380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&lt;!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DOCTYPE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Processing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Your order has been placed.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href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"tinker.html"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 more ...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input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"button"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onClick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"alert('hi');"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"Say Hi"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input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"button"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1000" dirty="0" err="1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onClick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location.href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='tinker.html';"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"Order more ..."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810" y="746464"/>
            <a:ext cx="4276190" cy="227619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900" y="1762125"/>
            <a:ext cx="1390476" cy="3619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163885"/>
            <a:ext cx="609524" cy="2857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950" y="2525900"/>
            <a:ext cx="1028571" cy="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7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GET vs POST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14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04800" y="819150"/>
            <a:ext cx="4648200" cy="3461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&lt;!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DOCTYPE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Fun!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form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"nextPage.html"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method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"get"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Order: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input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"dinner"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"Pizza"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input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"checkbox"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i="1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withDrink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checked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With a drink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input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"submit"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"Place Order"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form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870586"/>
            <a:ext cx="1085714" cy="20952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3581400" y="3664612"/>
            <a:ext cx="4219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POST /nextPage.html HTTP1.0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Content-Type: application/x-www-form-</a:t>
            </a:r>
            <a:r>
              <a:rPr lang="en-US" sz="1200" dirty="0" err="1">
                <a:latin typeface="Consolas" panose="020B0609020204030204" pitchFamily="49" charset="0"/>
              </a:rPr>
              <a:t>urlencoded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i="1" dirty="0">
                <a:latin typeface="Consolas" panose="020B0609020204030204" pitchFamily="49" charset="0"/>
              </a:rPr>
              <a:t>(blank line)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dinner=</a:t>
            </a:r>
            <a:r>
              <a:rPr lang="en-US" sz="1200" dirty="0" err="1">
                <a:latin typeface="Consolas" panose="020B0609020204030204" pitchFamily="49" charset="0"/>
              </a:rPr>
              <a:t>Pizza&amp;withDrink</a:t>
            </a:r>
            <a:r>
              <a:rPr lang="en-US" sz="1200" dirty="0">
                <a:latin typeface="Consolas" panose="020B0609020204030204" pitchFamily="49" charset="0"/>
              </a:rPr>
              <a:t>=on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1875" y="112395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GET /</a:t>
            </a:r>
            <a:r>
              <a:rPr lang="en-US" sz="1200" dirty="0" err="1">
                <a:latin typeface="Consolas" panose="020B0609020204030204" pitchFamily="49" charset="0"/>
              </a:rPr>
              <a:t>nextPage.html?dinner</a:t>
            </a:r>
            <a:r>
              <a:rPr lang="en-US" sz="1200" dirty="0">
                <a:latin typeface="Consolas" panose="020B0609020204030204" pitchFamily="49" charset="0"/>
              </a:rPr>
              <a:t>=</a:t>
            </a:r>
            <a:r>
              <a:rPr lang="en-US" sz="1200" dirty="0" err="1">
                <a:latin typeface="Consolas" panose="020B0609020204030204" pitchFamily="49" charset="0"/>
              </a:rPr>
              <a:t>Pizza&amp;withDrink</a:t>
            </a:r>
            <a:r>
              <a:rPr lang="en-US" sz="1200" dirty="0">
                <a:latin typeface="Consolas" panose="020B0609020204030204" pitchFamily="49" charset="0"/>
              </a:rPr>
              <a:t>=on HTTP1.0</a:t>
            </a:r>
          </a:p>
          <a:p>
            <a:r>
              <a:rPr lang="en-US" sz="1200" i="1" dirty="0">
                <a:latin typeface="Consolas" panose="020B0609020204030204" pitchFamily="49" charset="0"/>
              </a:rPr>
              <a:t>(blank line)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905057" y="2276475"/>
            <a:ext cx="428693" cy="151447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86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209550"/>
            <a:ext cx="8839200" cy="609600"/>
          </a:xfrm>
        </p:spPr>
        <p:txBody>
          <a:bodyPr/>
          <a:lstStyle/>
          <a:p>
            <a:r>
              <a:rPr lang="en-US" dirty="0"/>
              <a:t>HTTP Verbs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213238"/>
              </p:ext>
            </p:extLst>
          </p:nvPr>
        </p:nvGraphicFramePr>
        <p:xfrm>
          <a:off x="838200" y="922020"/>
          <a:ext cx="7619999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5912">
                  <a:extLst>
                    <a:ext uri="{9D8B030D-6E8A-4147-A177-3AD203B41FA5}">
                      <a16:colId xmlns:a16="http://schemas.microsoft.com/office/drawing/2014/main" val="2527998249"/>
                    </a:ext>
                  </a:extLst>
                </a:gridCol>
                <a:gridCol w="1562942">
                  <a:extLst>
                    <a:ext uri="{9D8B030D-6E8A-4147-A177-3AD203B41FA5}">
                      <a16:colId xmlns:a16="http://schemas.microsoft.com/office/drawing/2014/main" val="2050640198"/>
                    </a:ext>
                  </a:extLst>
                </a:gridCol>
                <a:gridCol w="1055643">
                  <a:extLst>
                    <a:ext uri="{9D8B030D-6E8A-4147-A177-3AD203B41FA5}">
                      <a16:colId xmlns:a16="http://schemas.microsoft.com/office/drawing/2014/main" val="670279966"/>
                    </a:ext>
                  </a:extLst>
                </a:gridCol>
                <a:gridCol w="3985502">
                  <a:extLst>
                    <a:ext uri="{9D8B030D-6E8A-4147-A177-3AD203B41FA5}">
                      <a16:colId xmlns:a16="http://schemas.microsoft.com/office/drawing/2014/main" val="2902532445"/>
                    </a:ext>
                  </a:extLst>
                </a:gridCol>
              </a:tblGrid>
              <a:tr h="304018">
                <a:tc>
                  <a:txBody>
                    <a:bodyPr/>
                    <a:lstStyle/>
                    <a:p>
                      <a:r>
                        <a:rPr lang="en-US" dirty="0"/>
                        <a:t>Verb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Request Body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RESTful 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845668"/>
                  </a:ext>
                </a:extLst>
              </a:tr>
              <a:tr h="445770">
                <a:tc>
                  <a:txBody>
                    <a:bodyPr/>
                    <a:lstStyle/>
                    <a:p>
                      <a:r>
                        <a:rPr lang="en-US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Object</a:t>
                      </a:r>
                      <a:r>
                        <a:rPr lang="en-US" baseline="0" dirty="0"/>
                        <a:t> data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 a new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393425"/>
                  </a:ext>
                </a:extLst>
              </a:tr>
              <a:tr h="532032">
                <a:tc>
                  <a:txBody>
                    <a:bodyPr/>
                    <a:lstStyle/>
                    <a:p>
                      <a:r>
                        <a:rPr lang="en-US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None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</a:t>
                      </a:r>
                      <a:r>
                        <a:rPr lang="en-US" baseline="0" dirty="0"/>
                        <a:t> a resource or list of resources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145236"/>
                  </a:ext>
                </a:extLst>
              </a:tr>
              <a:tr h="532032">
                <a:tc>
                  <a:txBody>
                    <a:bodyPr/>
                    <a:lstStyle/>
                    <a:p>
                      <a:r>
                        <a:rPr lang="en-US" dirty="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Object data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Replace</a:t>
                      </a:r>
                      <a:r>
                        <a:rPr lang="en-US" baseline="0" dirty="0"/>
                        <a:t> an existing resource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5624680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r>
                        <a:rPr lang="en-US" dirty="0"/>
                        <a:t>PATCH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Patch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Modify part of an existing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279145"/>
                  </a:ext>
                </a:extLst>
              </a:tr>
              <a:tr h="532032">
                <a:tc>
                  <a:txBody>
                    <a:bodyPr/>
                    <a:lstStyle/>
                    <a:p>
                      <a:r>
                        <a:rPr lang="en-US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None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Delete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534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1785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3105150"/>
            <a:ext cx="2448098" cy="183607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16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717889"/>
            <a:ext cx="7620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Java is to JavaScript as Car is to Carpet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Runs in the browser (with limited access)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Now standard in HTML5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Compiled just before running</a:t>
            </a:r>
          </a:p>
          <a:p>
            <a:pPr marL="285750" indent="-285750">
              <a:buFontTx/>
              <a:buChar char="-"/>
            </a:pPr>
            <a:r>
              <a:rPr lang="en-US" sz="2400" dirty="0" err="1"/>
              <a:t>NodeJS</a:t>
            </a:r>
            <a:r>
              <a:rPr lang="en-US" sz="2400" dirty="0"/>
              <a:t> – JavaScript on the server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Can manipulate the DOM to create/change/delete nodes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Can send requests to the server and get back responses</a:t>
            </a:r>
          </a:p>
        </p:txBody>
      </p:sp>
    </p:spTree>
    <p:extLst>
      <p:ext uri="{BB962C8B-B14F-4D97-AF65-F5344CB8AC3E}">
        <p14:creationId xmlns:p14="http://schemas.microsoft.com/office/powerpoint/2010/main" val="216898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108289"/>
            <a:ext cx="8915400" cy="609600"/>
          </a:xfrm>
        </p:spPr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5" y="1371441"/>
            <a:ext cx="3514162" cy="21619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5394" y="1607379"/>
            <a:ext cx="3523687" cy="21678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4463" y="1962150"/>
            <a:ext cx="3514162" cy="21619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266700" y="1187126"/>
            <a:ext cx="4648200" cy="2616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&lt;!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DOCTYPE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Fun!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script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alert(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"In head"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script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A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	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script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alert(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"First in body"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script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B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script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alert(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"After body"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script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54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108289"/>
            <a:ext cx="8915400" cy="609600"/>
          </a:xfrm>
        </p:spPr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04800" y="1085180"/>
            <a:ext cx="4648200" cy="2940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&lt;!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DOCTYPE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Fun!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Hello World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script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"tinker.js"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script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86350" y="1085180"/>
            <a:ext cx="3686175" cy="34901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everythingReady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alert(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"Page has loaded"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doMath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a,b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return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a+b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doMath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(5,10);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alert(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"Tinker.js is running 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15000"/>
              </a:lnSpc>
            </a:pP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window.onload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everythingReady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5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5029200" cy="609600"/>
          </a:xfrm>
        </p:spPr>
        <p:txBody>
          <a:bodyPr/>
          <a:lstStyle/>
          <a:p>
            <a:r>
              <a:rPr lang="en-US" dirty="0"/>
              <a:t>Changing the DOM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4800" y="819150"/>
            <a:ext cx="4648200" cy="3914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&lt;!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DOCTYPE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Fun!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Button has been clicked 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i="1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ccount</a:t>
            </a:r>
            <a:r>
              <a:rPr lang="en-US" sz="12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times.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15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input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"button"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countClicks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"Count Up"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script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"tinker.js"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script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05400" y="209550"/>
            <a:ext cx="3819525" cy="17912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count = 0;</a:t>
            </a:r>
            <a:endParaRPr lang="en-US" sz="12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countClicks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{</a:t>
            </a:r>
            <a:endParaRPr lang="en-US" sz="12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count = count + 1;</a:t>
            </a:r>
            <a:endParaRPr lang="en-US" sz="12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span = 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document.getElementById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ccount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span.innerHTML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count;</a:t>
            </a:r>
            <a:endParaRPr lang="en-US" sz="12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816" y="2388832"/>
            <a:ext cx="3119384" cy="19191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6006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See Also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85344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https://www.youtube.com/watch?v=7_LPdttKXPc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https://en.wikipedia.org/wiki/Hypertext_Transfer_Protocol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5"/>
              </a:rPr>
              <a:t>http://www.w3schools.com/js/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707" y="2302183"/>
            <a:ext cx="3684574" cy="245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864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Talking to the Server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20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944984"/>
            <a:ext cx="6858000" cy="30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input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"button"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getFromServer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"Count Up"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1" y="1431754"/>
            <a:ext cx="5181600" cy="32778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xmlHttp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gotResponse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if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xmlHttp.readyState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==4 &amp;&amp;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xmlHttp.status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==200) 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span =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document.getElementById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ccount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span.innerHTML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xmlHttp.responseText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}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getFromServer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xmlHttp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XMLHttpRequest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xmlHttp.onreadystatechange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gotResponse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xmlHttp.open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"GET"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"http://localhost/getValue"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xmlHttp.send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2495550"/>
            <a:ext cx="2295238" cy="70476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3347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1123950"/>
            <a:ext cx="7391400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main(String []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args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throws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Exception {</a:t>
            </a:r>
          </a:p>
          <a:p>
            <a:pPr>
              <a:lnSpc>
                <a:spcPct val="115000"/>
              </a:lnSpc>
            </a:pP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ServerSocket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ServerSocket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(80);</a:t>
            </a:r>
          </a:p>
          <a:p>
            <a:pPr>
              <a:lnSpc>
                <a:spcPct val="115000"/>
              </a:lnSpc>
            </a:pP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while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Socket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ss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.accept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5000"/>
              </a:lnSpc>
            </a:pP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OutputStream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cs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.getOutputStream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os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.write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"HTTP/1.0 200 OK\</a:t>
            </a:r>
            <a:r>
              <a:rPr lang="en-US" sz="10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nAccess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-Control-Allow-Origin: null\n\n99"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.getBytes());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os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.flush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5000"/>
              </a:lnSpc>
            </a:pP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cs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.close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	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99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AJAX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22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09600" y="957293"/>
            <a:ext cx="65532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/>
              <a:t>AJAX: Asynchronous </a:t>
            </a:r>
            <a:r>
              <a:rPr lang="en-US" sz="2800" dirty="0" err="1"/>
              <a:t>Javascript</a:t>
            </a:r>
            <a:r>
              <a:rPr lang="en-US" sz="2800" dirty="0"/>
              <a:t> And XML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JSON is often used instead of XML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SPA: Single Page Application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The client is a JavaScript application that updates the DOM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No switching between pages with every request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2915335"/>
            <a:ext cx="1180952" cy="1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2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ounded Rectangle 42"/>
          <p:cNvSpPr/>
          <p:nvPr/>
        </p:nvSpPr>
        <p:spPr>
          <a:xfrm>
            <a:off x="762000" y="2190750"/>
            <a:ext cx="3733800" cy="2651918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86400" y="108289"/>
            <a:ext cx="3505200" cy="609600"/>
          </a:xfrm>
        </p:spPr>
        <p:txBody>
          <a:bodyPr/>
          <a:lstStyle/>
          <a:p>
            <a:r>
              <a:rPr lang="en-US" dirty="0"/>
              <a:t>Servlets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2038350"/>
            <a:ext cx="633655" cy="1581000"/>
          </a:xfrm>
          <a:prstGeom prst="rect">
            <a:avLst/>
          </a:prstGeom>
        </p:spPr>
      </p:pic>
      <p:sp>
        <p:nvSpPr>
          <p:cNvPr id="7" name="Can 6"/>
          <p:cNvSpPr/>
          <p:nvPr/>
        </p:nvSpPr>
        <p:spPr>
          <a:xfrm>
            <a:off x="2662480" y="847397"/>
            <a:ext cx="381000" cy="457200"/>
          </a:xfrm>
          <a:prstGeom prst="can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>
            <a:off x="2129080" y="1085522"/>
            <a:ext cx="381000" cy="457200"/>
          </a:xfrm>
          <a:prstGeom prst="can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n 8"/>
          <p:cNvSpPr/>
          <p:nvPr/>
        </p:nvSpPr>
        <p:spPr>
          <a:xfrm>
            <a:off x="2129080" y="475922"/>
            <a:ext cx="381000" cy="457200"/>
          </a:xfrm>
          <a:prstGeom prst="can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n 9"/>
          <p:cNvSpPr/>
          <p:nvPr/>
        </p:nvSpPr>
        <p:spPr>
          <a:xfrm>
            <a:off x="2662480" y="1530191"/>
            <a:ext cx="381000" cy="457200"/>
          </a:xfrm>
          <a:prstGeom prst="can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n 10"/>
          <p:cNvSpPr/>
          <p:nvPr/>
        </p:nvSpPr>
        <p:spPr>
          <a:xfrm>
            <a:off x="3205405" y="1161722"/>
            <a:ext cx="381000" cy="457200"/>
          </a:xfrm>
          <a:prstGeom prst="can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043480" y="2730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files, </a:t>
            </a:r>
            <a:r>
              <a:rPr lang="en-US" dirty="0" err="1"/>
              <a:t>Javascript</a:t>
            </a:r>
            <a:r>
              <a:rPr lang="en-US" dirty="0"/>
              <a:t> files, static HTML, etc.</a:t>
            </a:r>
          </a:p>
        </p:txBody>
      </p:sp>
      <p:sp>
        <p:nvSpPr>
          <p:cNvPr id="13" name="Donut 12"/>
          <p:cNvSpPr/>
          <p:nvPr/>
        </p:nvSpPr>
        <p:spPr>
          <a:xfrm>
            <a:off x="2696784" y="2612098"/>
            <a:ext cx="733425" cy="679281"/>
          </a:xfrm>
          <a:prstGeom prst="donut">
            <a:avLst>
              <a:gd name="adj" fmla="val 136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Donut 13"/>
          <p:cNvSpPr/>
          <p:nvPr/>
        </p:nvSpPr>
        <p:spPr>
          <a:xfrm>
            <a:off x="2672970" y="4021322"/>
            <a:ext cx="733425" cy="679281"/>
          </a:xfrm>
          <a:prstGeom prst="donut">
            <a:avLst>
              <a:gd name="adj" fmla="val 136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Donut 14"/>
          <p:cNvSpPr/>
          <p:nvPr/>
        </p:nvSpPr>
        <p:spPr>
          <a:xfrm>
            <a:off x="3463304" y="3354114"/>
            <a:ext cx="733425" cy="679281"/>
          </a:xfrm>
          <a:prstGeom prst="donut">
            <a:avLst>
              <a:gd name="adj" fmla="val 136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46" y="880582"/>
            <a:ext cx="1283123" cy="96234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391" y="3714750"/>
            <a:ext cx="926382" cy="71738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6916" y="2448784"/>
            <a:ext cx="926382" cy="71738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1182819"/>
            <a:ext cx="926382" cy="71738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575590" y="3072399"/>
            <a:ext cx="12422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/</a:t>
            </a:r>
            <a:r>
              <a:rPr lang="en-US" sz="1000" b="1" dirty="0" err="1"/>
              <a:t>ext</a:t>
            </a:r>
            <a:r>
              <a:rPr lang="en-US" sz="1000" b="1" dirty="0"/>
              <a:t>/amber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779518" y="2357625"/>
            <a:ext cx="6837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/grades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89704" y="4562887"/>
            <a:ext cx="981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/admin/users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444" y="1323319"/>
            <a:ext cx="13951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Apache Tomcat</a:t>
            </a:r>
          </a:p>
          <a:p>
            <a:pPr algn="ctr"/>
            <a:r>
              <a:rPr lang="en-US" sz="1400" b="1" dirty="0" err="1"/>
              <a:t>GlassFish</a:t>
            </a:r>
            <a:endParaRPr lang="en-US" sz="1400" b="1" dirty="0"/>
          </a:p>
          <a:p>
            <a:pPr algn="ctr"/>
            <a:r>
              <a:rPr lang="en-US" sz="1400" b="1" dirty="0"/>
              <a:t>Jetty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5662856" y="1618922"/>
            <a:ext cx="1576144" cy="8216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3444023" y="1415037"/>
            <a:ext cx="1585176" cy="10148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5711733" y="3032195"/>
            <a:ext cx="1527267" cy="91115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3575590" y="2909659"/>
            <a:ext cx="1420515" cy="341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1247776" y="1857375"/>
            <a:ext cx="1348276" cy="8599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717582" y="3447533"/>
            <a:ext cx="1600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GET /</a:t>
            </a:r>
            <a:r>
              <a:rPr lang="en-US" sz="1000" b="1" dirty="0" err="1"/>
              <a:t>grades?studID</a:t>
            </a:r>
            <a:r>
              <a:rPr lang="en-US" sz="1000" b="1" dirty="0"/>
              <a:t>=2431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829622" y="1835224"/>
            <a:ext cx="1376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GET /</a:t>
            </a:r>
            <a:r>
              <a:rPr lang="en-US" sz="1000" b="1" dirty="0" err="1"/>
              <a:t>img</a:t>
            </a:r>
            <a:r>
              <a:rPr lang="en-US" sz="1000" b="1" dirty="0"/>
              <a:t>/arrow.png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20204" y="3266486"/>
            <a:ext cx="1932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!! Java !!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0" y="611554"/>
            <a:ext cx="1395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131681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13" grpId="0" animBg="1"/>
      <p:bldP spid="14" grpId="0" animBg="1"/>
      <p:bldP spid="15" grpId="0" animBg="1"/>
      <p:bldP spid="20" grpId="0"/>
      <p:bldP spid="21" grpId="0"/>
      <p:bldP spid="22" grpId="0"/>
      <p:bldP spid="44" grpId="0"/>
      <p:bldP spid="45" grpId="0"/>
      <p:bldP spid="47" grpId="0"/>
      <p:bldP spid="4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844549"/>
            <a:ext cx="3190875" cy="319087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Tinkering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1000" y="1077046"/>
            <a:ext cx="5791200" cy="2971800"/>
          </a:xfrm>
        </p:spPr>
        <p:txBody>
          <a:bodyPr/>
          <a:lstStyle/>
          <a:p>
            <a:r>
              <a:rPr lang="en-US" dirty="0"/>
              <a:t>Create “tinker.html” and open it in your browser.</a:t>
            </a:r>
          </a:p>
          <a:p>
            <a:r>
              <a:rPr lang="en-US" dirty="0"/>
              <a:t>Experiment with our table example.</a:t>
            </a:r>
          </a:p>
          <a:p>
            <a:r>
              <a:rPr lang="en-US" dirty="0"/>
              <a:t>Experiment with other HTML elements.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How the Web Works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66" y="1075684"/>
            <a:ext cx="2709334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3257550"/>
            <a:ext cx="1659633" cy="11841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03353" y="1448840"/>
            <a:ext cx="36329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GET /grades/index.html HTTP/1.0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Accept-Language: en-US,en;1=0.8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Cache-Control: max-age=0</a:t>
            </a:r>
          </a:p>
          <a:p>
            <a:r>
              <a:rPr lang="en-US" sz="1400" i="1" dirty="0">
                <a:latin typeface="Consolas" panose="020B0609020204030204" pitchFamily="49" charset="0"/>
              </a:rPr>
              <a:t>(blank line)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03352" y="2816050"/>
            <a:ext cx="282124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HTTP/1.0 200 OK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Content-Type: text/html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Content-Length: 24451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&lt;html&gt;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&lt;body&gt;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...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667000" y="1047750"/>
            <a:ext cx="434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33303" y="4358303"/>
            <a:ext cx="92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close()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36335" y="837936"/>
            <a:ext cx="145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Connect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2667000" y="1373463"/>
            <a:ext cx="434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133600" y="2724150"/>
            <a:ext cx="434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2133600" y="4529031"/>
            <a:ext cx="4495800" cy="13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136335" y="1200818"/>
            <a:ext cx="145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Send Request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37804" y="2552431"/>
            <a:ext cx="1618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Send Response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3126" y="889970"/>
            <a:ext cx="145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Web Server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308273" y="2888218"/>
            <a:ext cx="145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Web Browser</a:t>
            </a:r>
          </a:p>
        </p:txBody>
      </p:sp>
    </p:spTree>
    <p:extLst>
      <p:ext uri="{BB962C8B-B14F-4D97-AF65-F5344CB8AC3E}">
        <p14:creationId xmlns:p14="http://schemas.microsoft.com/office/powerpoint/2010/main" val="400879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/>
      <p:bldP spid="17" grpId="0"/>
      <p:bldP spid="31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191000" y="108289"/>
            <a:ext cx="4800600" cy="609600"/>
          </a:xfrm>
        </p:spPr>
        <p:txBody>
          <a:bodyPr/>
          <a:lstStyle/>
          <a:p>
            <a:r>
              <a:rPr lang="en-US" dirty="0"/>
              <a:t>Simple Code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4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2400" y="209550"/>
            <a:ext cx="5715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main(String []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args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throws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Exception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ServerSocket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ServerSocket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(80);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while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Socket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ss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.accept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OutputStream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cs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.getOutputStream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os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.write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"HTTP/1.0 200 OK\n\</a:t>
            </a:r>
            <a:r>
              <a:rPr lang="en-US" sz="10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nHello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World"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getBytes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os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.flush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os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.close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91000" y="2303790"/>
            <a:ext cx="4800600" cy="2564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main(String[]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args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throws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Exception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Socket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Socket(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"localhost"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,80);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OutputStream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cs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.getOutputStream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os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.write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"GET / HTTP/1.0\n\n"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getBytes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os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.flush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InputStream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cs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.getInputStream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=0;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&lt;1000;++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char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(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char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.read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    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0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cs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.close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47950"/>
            <a:ext cx="3047999" cy="1905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521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191000" y="108289"/>
            <a:ext cx="4800600" cy="609600"/>
          </a:xfrm>
        </p:spPr>
        <p:txBody>
          <a:bodyPr/>
          <a:lstStyle/>
          <a:p>
            <a:r>
              <a:rPr lang="en-US" dirty="0"/>
              <a:t>Simple Code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5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2400" y="209550"/>
            <a:ext cx="5715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main(String []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args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throws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Exception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ServerSocket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ServerSocket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(80);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while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Socket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ss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.accept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OutputStream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cs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.getOutputStream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os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.write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"HTTP/1.0 200 OK\n\</a:t>
            </a:r>
            <a:r>
              <a:rPr lang="en-US" sz="10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nHello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World"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getBytes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os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.flush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os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.close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2085975"/>
            <a:ext cx="4416137" cy="25908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1590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191000" y="108289"/>
            <a:ext cx="4800600" cy="609600"/>
          </a:xfrm>
        </p:spPr>
        <p:txBody>
          <a:bodyPr/>
          <a:lstStyle/>
          <a:p>
            <a:r>
              <a:rPr lang="en-US" dirty="0"/>
              <a:t>Simple Code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6</a:t>
            </a:fld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191000" y="2303790"/>
            <a:ext cx="4800600" cy="2564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main(String[]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args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throws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Exception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Socket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Socket(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"google.com"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,80);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OutputStream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cs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.getOutputStream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os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.write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"GET / HTTP/1.0\n\n"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getBytes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os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.flush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InputStream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cs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.getInputStream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=0;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&lt;1000;++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char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(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char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.read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    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0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cs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.close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48362"/>
            <a:ext cx="3631321" cy="207098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0839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HTML and CSS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81000" y="851263"/>
            <a:ext cx="5334000" cy="4127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&lt;!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DOCTYPE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Fun!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Hello World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We Love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Java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&lt;</a:t>
            </a:r>
            <a:r>
              <a:rPr lang="en-US" sz="12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2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2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Age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2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&lt;</a:t>
            </a:r>
            <a:r>
              <a:rPr lang="en-US" sz="12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Chris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48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2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&lt;</a:t>
            </a:r>
            <a:r>
              <a:rPr lang="en-US" sz="12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Alice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2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&lt;</a:t>
            </a:r>
            <a:r>
              <a:rPr lang="en-US" sz="12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Bob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100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2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937" y="912402"/>
            <a:ext cx="3505200" cy="202046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0309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Cascading Style Sheets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4800" y="717889"/>
            <a:ext cx="5257800" cy="380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&lt;!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DOCTYPE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Fun!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link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"stylesheet"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href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"tinker.css"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   </a:t>
            </a: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Hello World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We Love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Java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Age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Chris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48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Alice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Bob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100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15000"/>
              </a:lnSpc>
            </a:pP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24562" y="1123950"/>
            <a:ext cx="2505075" cy="128240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table,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b="1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border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1px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solid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black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border-collapse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collapse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0096" y="3106569"/>
            <a:ext cx="1257056" cy="15987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096" y="3117611"/>
            <a:ext cx="1190504" cy="165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3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Cascading Style Sheets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4800" y="717889"/>
            <a:ext cx="5257800" cy="380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&lt;!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DOCTYPE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Fun!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link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"stylesheet"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href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"tinker.css"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   </a:t>
            </a: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Hello World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We Love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Java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Age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Chris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48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Alice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Bob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100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15000"/>
              </a:lnSpc>
            </a:pP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43600" y="717889"/>
            <a:ext cx="2914650" cy="242835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100" b="1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color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blue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background-color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i="1" dirty="0" err="1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lightgray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b="1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border-collapse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collapse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b="1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table,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100" b="1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border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1px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solid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black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825" y="3286587"/>
            <a:ext cx="1281051" cy="160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6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10167</TotalTime>
  <Words>2706</Words>
  <Application>Microsoft Office PowerPoint</Application>
  <PresentationFormat>On-screen Show (16:9)</PresentationFormat>
  <Paragraphs>572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24</vt:i4>
      </vt:variant>
    </vt:vector>
  </HeadingPairs>
  <TitlesOfParts>
    <vt:vector size="37" baseType="lpstr">
      <vt:lpstr>Arial</vt:lpstr>
      <vt:lpstr>Calibri</vt:lpstr>
      <vt:lpstr>Consolas</vt:lpstr>
      <vt:lpstr>Courier New</vt:lpstr>
      <vt:lpstr>Palatino Linotype</vt:lpstr>
      <vt:lpstr>Times New Roman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Web Technology</vt:lpstr>
      <vt:lpstr>See Also</vt:lpstr>
      <vt:lpstr>How the Web Works</vt:lpstr>
      <vt:lpstr>Simple Code</vt:lpstr>
      <vt:lpstr>Simple Code</vt:lpstr>
      <vt:lpstr>Simple Code</vt:lpstr>
      <vt:lpstr>HTML and CSS</vt:lpstr>
      <vt:lpstr>Cascading Style Sheets</vt:lpstr>
      <vt:lpstr>Cascading Style Sheets</vt:lpstr>
      <vt:lpstr>IDs and Classes</vt:lpstr>
      <vt:lpstr>HTML Abilities</vt:lpstr>
      <vt:lpstr>HTML Forms</vt:lpstr>
      <vt:lpstr>HTML Forms</vt:lpstr>
      <vt:lpstr>GET vs POST</vt:lpstr>
      <vt:lpstr>HTTP Verbs</vt:lpstr>
      <vt:lpstr>JavaScript</vt:lpstr>
      <vt:lpstr>JavaScript</vt:lpstr>
      <vt:lpstr>JavaScript</vt:lpstr>
      <vt:lpstr>Changing the DOM</vt:lpstr>
      <vt:lpstr>Talking to the Server</vt:lpstr>
      <vt:lpstr>Count Server</vt:lpstr>
      <vt:lpstr>AJAX</vt:lpstr>
      <vt:lpstr>Servlets</vt:lpstr>
      <vt:lpstr>Tinkering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348</cp:revision>
  <cp:lastPrinted>2015-07-06T21:44:19Z</cp:lastPrinted>
  <dcterms:created xsi:type="dcterms:W3CDTF">2015-07-04T21:12:26Z</dcterms:created>
  <dcterms:modified xsi:type="dcterms:W3CDTF">2016-07-03T19:06:41Z</dcterms:modified>
</cp:coreProperties>
</file>